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rimo" panose="020B0604020202020204" pitchFamily="34" charset="0"/>
      <p:regular r:id="rId11"/>
    </p:embeddedFont>
    <p:embeddedFont>
      <p:font typeface="Arimo Bold" panose="020B0704020202020204" pitchFamily="34" charset="0"/>
      <p:regular r:id="rId12"/>
    </p:embeddedFont>
    <p:embeddedFont>
      <p:font typeface="Arimo Bold Italics" panose="020B0704020202090204" pitchFamily="34" charset="0"/>
      <p:regular r:id="rId13"/>
    </p:embeddedFont>
    <p:embeddedFont>
      <p:font typeface="Arimo Italics" panose="020B0604020202090204" pitchFamily="34" charset="0"/>
      <p:regular r:id="rId14"/>
    </p:embeddedFont>
    <p:embeddedFont>
      <p:font typeface="Open Sans" panose="020B0606030504020204" pitchFamily="34" charset="0"/>
      <p:regular r:id="rId15"/>
    </p:embeddedFont>
    <p:embeddedFont>
      <p:font typeface="Open Sans Bold" panose="020B0806030504020204"/>
      <p:regular r:id="rId16"/>
    </p:embeddedFont>
    <p:embeddedFont>
      <p:font typeface="Open Sans Bold Italics" panose="020B0806030504020204" pitchFamily="34" charset="0"/>
      <p:regular r:id="rId17"/>
    </p:embeddedFont>
    <p:embeddedFont>
      <p:font typeface="Open Sans Italics" panose="020B0606030504020204" pitchFamily="34" charset="0"/>
      <p:regular r:id="rId18"/>
    </p:embeddedFont>
    <p:embeddedFont>
      <p:font typeface="Open Sans Light" panose="020B0306030504020204" pitchFamily="34" charset="0"/>
      <p:regular r:id="rId19"/>
    </p:embeddedFont>
    <p:embeddedFont>
      <p:font typeface="Open Sans Light Italics" panose="020B0306030504020204" pitchFamily="34" charset="0"/>
      <p:regular r:id="rId20"/>
    </p:embeddedFont>
    <p:embeddedFont>
      <p:font typeface="Open Sans Ultra-Bold" pitchFamily="2" charset="0"/>
      <p:regular r:id="rId21"/>
    </p:embeddedFont>
    <p:embeddedFont>
      <p:font typeface="Open Sans Ultra-Bold Italics" pitchFamily="2" charset="0"/>
      <p:regular r:id="rId22"/>
    </p:embeddedFont>
    <p:embeddedFont>
      <p:font typeface="Poppins" pitchFamily="2" charset="0"/>
      <p:regular r:id="rId23"/>
    </p:embeddedFont>
    <p:embeddedFont>
      <p:font typeface="Poppins Bold"/>
      <p:regular r:id="rId24"/>
    </p:embeddedFont>
    <p:embeddedFont>
      <p:font typeface="Poppins Bold Italics" pitchFamily="2" charset="0"/>
      <p:regular r:id="rId25"/>
    </p:embeddedFont>
    <p:embeddedFont>
      <p:font typeface="Poppins Extra-Light" pitchFamily="2" charset="0"/>
      <p:regular r:id="rId26"/>
    </p:embeddedFont>
    <p:embeddedFont>
      <p:font typeface="Poppins Extra-Light Italics" pitchFamily="2" charset="0"/>
      <p:regular r:id="rId27"/>
    </p:embeddedFont>
    <p:embeddedFont>
      <p:font typeface="Poppins Heavy" pitchFamily="2" charset="0"/>
      <p:regular r:id="rId28"/>
    </p:embeddedFont>
    <p:embeddedFont>
      <p:font typeface="Poppins Heavy Italics" pitchFamily="2" charset="0"/>
      <p:regular r:id="rId29"/>
    </p:embeddedFont>
    <p:embeddedFont>
      <p:font typeface="Poppins Italics" pitchFamily="2" charset="0"/>
      <p:regular r:id="rId30"/>
    </p:embeddedFont>
    <p:embeddedFont>
      <p:font typeface="Poppins Light" pitchFamily="2" charset="0"/>
      <p:regular r:id="rId31"/>
    </p:embeddedFont>
    <p:embeddedFont>
      <p:font typeface="Poppins Light Italics" pitchFamily="2" charset="0"/>
      <p:regular r:id="rId32"/>
    </p:embeddedFont>
    <p:embeddedFont>
      <p:font typeface="Poppins Medium" pitchFamily="2" charset="0"/>
      <p:regular r:id="rId33"/>
    </p:embeddedFont>
    <p:embeddedFont>
      <p:font typeface="Poppins Medium Italics" pitchFamily="2" charset="0"/>
      <p:regular r:id="rId34"/>
    </p:embeddedFont>
    <p:embeddedFont>
      <p:font typeface="Poppins Semi-Bold" pitchFamily="2" charset="0"/>
      <p:regular r:id="rId35"/>
    </p:embeddedFont>
    <p:embeddedFont>
      <p:font typeface="Poppins Semi-Bold Italics" pitchFamily="2" charset="0"/>
      <p:regular r:id="rId36"/>
    </p:embeddedFont>
    <p:embeddedFont>
      <p:font typeface="Poppins Thin" pitchFamily="2" charset="0"/>
      <p:regular r:id="rId37"/>
    </p:embeddedFont>
    <p:embeddedFont>
      <p:font typeface="Poppins Thin Italics" pitchFamily="2" charset="0"/>
      <p:regular r:id="rId38"/>
    </p:embeddedFont>
    <p:embeddedFont>
      <p:font typeface="Poppins Ultra-Bold" pitchFamily="2" charset="0"/>
      <p:regular r:id="rId39"/>
    </p:embeddedFont>
    <p:embeddedFont>
      <p:font typeface="Poppins Ultra-Bold Italics" pitchFamily="2"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font" Target="fonts/font3.fntdata" /><Relationship Id="rId18" Type="http://schemas.openxmlformats.org/officeDocument/2006/relationships/font" Target="fonts/font8.fntdata" /><Relationship Id="rId26" Type="http://schemas.openxmlformats.org/officeDocument/2006/relationships/font" Target="fonts/font16.fntdata" /><Relationship Id="rId39" Type="http://schemas.openxmlformats.org/officeDocument/2006/relationships/font" Target="fonts/font29.fntdata" /><Relationship Id="rId3" Type="http://schemas.openxmlformats.org/officeDocument/2006/relationships/slide" Target="slides/slide2.xml" /><Relationship Id="rId21" Type="http://schemas.openxmlformats.org/officeDocument/2006/relationships/font" Target="fonts/font11.fntdata" /><Relationship Id="rId34" Type="http://schemas.openxmlformats.org/officeDocument/2006/relationships/font" Target="fonts/font24.fntdata" /><Relationship Id="rId42"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font" Target="fonts/font2.fntdata" /><Relationship Id="rId17" Type="http://schemas.openxmlformats.org/officeDocument/2006/relationships/font" Target="fonts/font7.fntdata" /><Relationship Id="rId25" Type="http://schemas.openxmlformats.org/officeDocument/2006/relationships/font" Target="fonts/font15.fntdata" /><Relationship Id="rId33" Type="http://schemas.openxmlformats.org/officeDocument/2006/relationships/font" Target="fonts/font23.fntdata" /><Relationship Id="rId38" Type="http://schemas.openxmlformats.org/officeDocument/2006/relationships/font" Target="fonts/font28.fntdata" /><Relationship Id="rId2" Type="http://schemas.openxmlformats.org/officeDocument/2006/relationships/slide" Target="slides/slide1.xml" /><Relationship Id="rId16" Type="http://schemas.openxmlformats.org/officeDocument/2006/relationships/font" Target="fonts/font6.fntdata" /><Relationship Id="rId20" Type="http://schemas.openxmlformats.org/officeDocument/2006/relationships/font" Target="fonts/font10.fntdata" /><Relationship Id="rId29" Type="http://schemas.openxmlformats.org/officeDocument/2006/relationships/font" Target="fonts/font19.fntdata" /><Relationship Id="rId41"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font" Target="fonts/font1.fntdata" /><Relationship Id="rId24" Type="http://schemas.openxmlformats.org/officeDocument/2006/relationships/font" Target="fonts/font14.fntdata" /><Relationship Id="rId32" Type="http://schemas.openxmlformats.org/officeDocument/2006/relationships/font" Target="fonts/font22.fntdata" /><Relationship Id="rId37" Type="http://schemas.openxmlformats.org/officeDocument/2006/relationships/font" Target="fonts/font27.fntdata" /><Relationship Id="rId40" Type="http://schemas.openxmlformats.org/officeDocument/2006/relationships/font" Target="fonts/font30.fntdata" /><Relationship Id="rId5" Type="http://schemas.openxmlformats.org/officeDocument/2006/relationships/slide" Target="slides/slide4.xml" /><Relationship Id="rId15" Type="http://schemas.openxmlformats.org/officeDocument/2006/relationships/font" Target="fonts/font5.fntdata" /><Relationship Id="rId23" Type="http://schemas.openxmlformats.org/officeDocument/2006/relationships/font" Target="fonts/font13.fntdata" /><Relationship Id="rId28" Type="http://schemas.openxmlformats.org/officeDocument/2006/relationships/font" Target="fonts/font18.fntdata" /><Relationship Id="rId36" Type="http://schemas.openxmlformats.org/officeDocument/2006/relationships/font" Target="fonts/font26.fntdata" /><Relationship Id="rId10" Type="http://schemas.openxmlformats.org/officeDocument/2006/relationships/slide" Target="slides/slide9.xml" /><Relationship Id="rId19" Type="http://schemas.openxmlformats.org/officeDocument/2006/relationships/font" Target="fonts/font9.fntdata" /><Relationship Id="rId31" Type="http://schemas.openxmlformats.org/officeDocument/2006/relationships/font" Target="fonts/font21.fntdata" /><Relationship Id="rId44" Type="http://schemas.openxmlformats.org/officeDocument/2006/relationships/tableStyles" Target="tableStyle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font" Target="fonts/font4.fntdata" /><Relationship Id="rId22" Type="http://schemas.openxmlformats.org/officeDocument/2006/relationships/font" Target="fonts/font12.fntdata" /><Relationship Id="rId27" Type="http://schemas.openxmlformats.org/officeDocument/2006/relationships/font" Target="fonts/font17.fntdata" /><Relationship Id="rId30" Type="http://schemas.openxmlformats.org/officeDocument/2006/relationships/font" Target="fonts/font20.fntdata" /><Relationship Id="rId35" Type="http://schemas.openxmlformats.org/officeDocument/2006/relationships/font" Target="fonts/font25.fntdata" /><Relationship Id="rId43" Type="http://schemas.openxmlformats.org/officeDocument/2006/relationships/theme" Target="theme/theme1.xml" /></Relationships>
</file>

<file path=ppt/media/image1.jpeg>
</file>

<file path=ppt/media/image2.png>
</file>

<file path=ppt/media/image3.svg>
</file>

<file path=ppt/media/image4.png>
</file>

<file path=ppt/media/image5.svg>
</file>

<file path=ppt/media/image6.png>
</file>

<file path=ppt/media/image7.sv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jpeg" /><Relationship Id="rId1" Type="http://schemas.openxmlformats.org/officeDocument/2006/relationships/slideLayout" Target="../slideLayouts/slideLayout7.xml" /><Relationship Id="rId6" Type="http://schemas.openxmlformats.org/officeDocument/2006/relationships/image" Target="../media/image5.svg" /><Relationship Id="rId5" Type="http://schemas.openxmlformats.org/officeDocument/2006/relationships/image" Target="../media/image4.png" /><Relationship Id="rId4" Type="http://schemas.openxmlformats.org/officeDocument/2006/relationships/image" Target="../media/image3.svg" /></Relationships>
</file>

<file path=ppt/slides/_rels/slide2.xml.rels><?xml version="1.0" encoding="UTF-8" standalone="yes"?>
<Relationships xmlns="http://schemas.openxmlformats.org/package/2006/relationships"><Relationship Id="rId3" Type="http://schemas.openxmlformats.org/officeDocument/2006/relationships/image" Target="../media/image3.svg" /><Relationship Id="rId2" Type="http://schemas.openxmlformats.org/officeDocument/2006/relationships/image" Target="../media/image2.png" /><Relationship Id="rId1" Type="http://schemas.openxmlformats.org/officeDocument/2006/relationships/slideLayout" Target="../slideLayouts/slideLayout7.xml" /><Relationship Id="rId5" Type="http://schemas.openxmlformats.org/officeDocument/2006/relationships/image" Target="../media/image5.svg" /><Relationship Id="rId4" Type="http://schemas.openxmlformats.org/officeDocument/2006/relationships/image" Target="../media/image4.png" /></Relationships>
</file>

<file path=ppt/slides/_rels/slide3.xml.rels><?xml version="1.0" encoding="UTF-8" standalone="yes"?>
<Relationships xmlns="http://schemas.openxmlformats.org/package/2006/relationships"><Relationship Id="rId3" Type="http://schemas.openxmlformats.org/officeDocument/2006/relationships/image" Target="../media/image3.svg" /><Relationship Id="rId2" Type="http://schemas.openxmlformats.org/officeDocument/2006/relationships/image" Target="../media/image2.png" /><Relationship Id="rId1" Type="http://schemas.openxmlformats.org/officeDocument/2006/relationships/slideLayout" Target="../slideLayouts/slideLayout7.xml" /><Relationship Id="rId5" Type="http://schemas.openxmlformats.org/officeDocument/2006/relationships/image" Target="../media/image5.svg" /><Relationship Id="rId4" Type="http://schemas.openxmlformats.org/officeDocument/2006/relationships/image" Target="../media/image4.png" /></Relationships>
</file>

<file path=ppt/slides/_rels/slide4.xml.rels><?xml version="1.0" encoding="UTF-8" standalone="yes"?>
<Relationships xmlns="http://schemas.openxmlformats.org/package/2006/relationships"><Relationship Id="rId3" Type="http://schemas.openxmlformats.org/officeDocument/2006/relationships/image" Target="../media/image3.svg" /><Relationship Id="rId2" Type="http://schemas.openxmlformats.org/officeDocument/2006/relationships/image" Target="../media/image2.png" /><Relationship Id="rId1" Type="http://schemas.openxmlformats.org/officeDocument/2006/relationships/slideLayout" Target="../slideLayouts/slideLayout7.xml" /><Relationship Id="rId5" Type="http://schemas.openxmlformats.org/officeDocument/2006/relationships/image" Target="../media/image5.svg" /><Relationship Id="rId4" Type="http://schemas.openxmlformats.org/officeDocument/2006/relationships/image" Target="../media/image4.png" /></Relationships>
</file>

<file path=ppt/slides/_rels/slide5.xml.rels><?xml version="1.0" encoding="UTF-8" standalone="yes"?>
<Relationships xmlns="http://schemas.openxmlformats.org/package/2006/relationships"><Relationship Id="rId3" Type="http://schemas.openxmlformats.org/officeDocument/2006/relationships/image" Target="../media/image3.svg" /><Relationship Id="rId7" Type="http://schemas.openxmlformats.org/officeDocument/2006/relationships/image" Target="../media/image7.svg" /><Relationship Id="rId2" Type="http://schemas.openxmlformats.org/officeDocument/2006/relationships/image" Target="../media/image2.png" /><Relationship Id="rId1" Type="http://schemas.openxmlformats.org/officeDocument/2006/relationships/slideLayout" Target="../slideLayouts/slideLayout7.xml" /><Relationship Id="rId6" Type="http://schemas.openxmlformats.org/officeDocument/2006/relationships/image" Target="../media/image6.png" /><Relationship Id="rId5" Type="http://schemas.openxmlformats.org/officeDocument/2006/relationships/image" Target="../media/image5.svg" /><Relationship Id="rId4" Type="http://schemas.openxmlformats.org/officeDocument/2006/relationships/image" Target="../media/image4.png" /></Relationships>
</file>

<file path=ppt/slides/_rels/slide6.xml.rels><?xml version="1.0" encoding="UTF-8" standalone="yes"?>
<Relationships xmlns="http://schemas.openxmlformats.org/package/2006/relationships"><Relationship Id="rId3" Type="http://schemas.openxmlformats.org/officeDocument/2006/relationships/image" Target="../media/image3.svg" /><Relationship Id="rId2" Type="http://schemas.openxmlformats.org/officeDocument/2006/relationships/image" Target="../media/image2.png" /><Relationship Id="rId1" Type="http://schemas.openxmlformats.org/officeDocument/2006/relationships/slideLayout" Target="../slideLayouts/slideLayout7.xml" /><Relationship Id="rId5" Type="http://schemas.openxmlformats.org/officeDocument/2006/relationships/image" Target="../media/image5.svg" /><Relationship Id="rId4" Type="http://schemas.openxmlformats.org/officeDocument/2006/relationships/image" Target="../media/image4.png" /></Relationships>
</file>

<file path=ppt/slides/_rels/slide7.xml.rels><?xml version="1.0" encoding="UTF-8" standalone="yes"?>
<Relationships xmlns="http://schemas.openxmlformats.org/package/2006/relationships"><Relationship Id="rId3" Type="http://schemas.openxmlformats.org/officeDocument/2006/relationships/image" Target="../media/image3.svg" /><Relationship Id="rId2" Type="http://schemas.openxmlformats.org/officeDocument/2006/relationships/image" Target="../media/image2.png" /><Relationship Id="rId1" Type="http://schemas.openxmlformats.org/officeDocument/2006/relationships/slideLayout" Target="../slideLayouts/slideLayout7.xml" /><Relationship Id="rId5" Type="http://schemas.openxmlformats.org/officeDocument/2006/relationships/image" Target="../media/image5.svg" /><Relationship Id="rId4" Type="http://schemas.openxmlformats.org/officeDocument/2006/relationships/image" Target="../media/image4.png" /></Relationships>
</file>

<file path=ppt/slides/_rels/slide8.xml.rels><?xml version="1.0" encoding="UTF-8" standalone="yes"?>
<Relationships xmlns="http://schemas.openxmlformats.org/package/2006/relationships"><Relationship Id="rId3" Type="http://schemas.openxmlformats.org/officeDocument/2006/relationships/image" Target="../media/image3.svg" /><Relationship Id="rId2" Type="http://schemas.openxmlformats.org/officeDocument/2006/relationships/image" Target="../media/image2.png" /><Relationship Id="rId1" Type="http://schemas.openxmlformats.org/officeDocument/2006/relationships/slideLayout" Target="../slideLayouts/slideLayout7.xml" /><Relationship Id="rId5" Type="http://schemas.openxmlformats.org/officeDocument/2006/relationships/image" Target="../media/image5.svg" /><Relationship Id="rId4" Type="http://schemas.openxmlformats.org/officeDocument/2006/relationships/image" Target="../media/image4.png" /></Relationships>
</file>

<file path=ppt/slides/_rels/slide9.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8.jpeg" /><Relationship Id="rId1" Type="http://schemas.openxmlformats.org/officeDocument/2006/relationships/slideLayout" Target="../slideLayouts/slideLayout7.xml" /><Relationship Id="rId4" Type="http://schemas.openxmlformats.org/officeDocument/2006/relationships/image" Target="../media/image3.sv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12618527" y="-1745836"/>
            <a:ext cx="6304087" cy="6304087"/>
          </a:xfrm>
          <a:custGeom>
            <a:avLst/>
            <a:gdLst/>
            <a:ahLst/>
            <a:cxnLst/>
            <a:rect l="l" t="t" r="r" b="b"/>
            <a:pathLst>
              <a:path w="6304087" h="6304087">
                <a:moveTo>
                  <a:pt x="0" y="0"/>
                </a:moveTo>
                <a:lnTo>
                  <a:pt x="6304087" y="0"/>
                </a:lnTo>
                <a:lnTo>
                  <a:pt x="6304087" y="6304087"/>
                </a:lnTo>
                <a:lnTo>
                  <a:pt x="0" y="630408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2915273" y="5804957"/>
            <a:ext cx="2284867" cy="2284867"/>
          </a:xfrm>
          <a:custGeom>
            <a:avLst/>
            <a:gdLst/>
            <a:ahLst/>
            <a:cxnLst/>
            <a:rect l="l" t="t" r="r" b="b"/>
            <a:pathLst>
              <a:path w="2284867" h="2284867">
                <a:moveTo>
                  <a:pt x="0" y="0"/>
                </a:moveTo>
                <a:lnTo>
                  <a:pt x="2284867" y="0"/>
                </a:lnTo>
                <a:lnTo>
                  <a:pt x="2284867" y="2284866"/>
                </a:lnTo>
                <a:lnTo>
                  <a:pt x="0" y="22848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2837490" y="3065340"/>
            <a:ext cx="10894898" cy="2078160"/>
          </a:xfrm>
          <a:prstGeom prst="rect">
            <a:avLst/>
          </a:prstGeom>
        </p:spPr>
        <p:txBody>
          <a:bodyPr lIns="0" tIns="0" rIns="0" bIns="0" rtlCol="0" anchor="t">
            <a:spAutoFit/>
          </a:bodyPr>
          <a:lstStyle/>
          <a:p>
            <a:pPr>
              <a:lnSpc>
                <a:spcPts val="8153"/>
              </a:lnSpc>
              <a:spcBef>
                <a:spcPct val="0"/>
              </a:spcBef>
            </a:pPr>
            <a:r>
              <a:rPr lang="en-US" sz="5823">
                <a:solidFill>
                  <a:srgbClr val="FFFFFF"/>
                </a:solidFill>
                <a:latin typeface="Poppins Ultra-Bold"/>
              </a:rPr>
              <a:t>Disaster Recovery with IBM Cloud Virtual Servers</a:t>
            </a:r>
          </a:p>
        </p:txBody>
      </p:sp>
      <p:sp>
        <p:nvSpPr>
          <p:cNvPr id="6" name="Freeform 6"/>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1193410" y="4082284"/>
            <a:ext cx="951933" cy="951933"/>
          </a:xfrm>
          <a:custGeom>
            <a:avLst/>
            <a:gdLst/>
            <a:ahLst/>
            <a:cxnLst/>
            <a:rect l="l" t="t" r="r" b="b"/>
            <a:pathLst>
              <a:path w="951933" h="951933">
                <a:moveTo>
                  <a:pt x="0" y="0"/>
                </a:moveTo>
                <a:lnTo>
                  <a:pt x="951934" y="0"/>
                </a:lnTo>
                <a:lnTo>
                  <a:pt x="951934" y="951934"/>
                </a:lnTo>
                <a:lnTo>
                  <a:pt x="0" y="951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031787" y="5143500"/>
            <a:ext cx="6304087" cy="6304087"/>
          </a:xfrm>
          <a:custGeom>
            <a:avLst/>
            <a:gdLst/>
            <a:ahLst/>
            <a:cxnLst/>
            <a:rect l="l" t="t" r="r" b="b"/>
            <a:pathLst>
              <a:path w="6304087" h="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6907080" y="2262034"/>
            <a:ext cx="951933" cy="951933"/>
          </a:xfrm>
          <a:custGeom>
            <a:avLst/>
            <a:gdLst/>
            <a:ahLst/>
            <a:cxnLst/>
            <a:rect l="l" t="t" r="r" b="b"/>
            <a:pathLst>
              <a:path w="951933" h="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0004910" y="2204884"/>
            <a:ext cx="6726842" cy="2600325"/>
          </a:xfrm>
          <a:prstGeom prst="rect">
            <a:avLst/>
          </a:prstGeom>
        </p:spPr>
        <p:txBody>
          <a:bodyPr lIns="0" tIns="0" rIns="0" bIns="0" rtlCol="0" anchor="t">
            <a:spAutoFit/>
          </a:bodyPr>
          <a:lstStyle/>
          <a:p>
            <a:pPr>
              <a:lnSpc>
                <a:spcPts val="6720"/>
              </a:lnSpc>
            </a:pPr>
            <a:r>
              <a:rPr lang="en-US" sz="5600">
                <a:solidFill>
                  <a:srgbClr val="171616"/>
                </a:solidFill>
                <a:latin typeface="Poppins Bold"/>
              </a:rPr>
              <a:t>Case Studies</a:t>
            </a:r>
          </a:p>
          <a:p>
            <a:pPr>
              <a:lnSpc>
                <a:spcPts val="6720"/>
              </a:lnSpc>
            </a:pPr>
            <a:endParaRPr lang="en-US" sz="5600">
              <a:solidFill>
                <a:srgbClr val="171616"/>
              </a:solidFill>
              <a:latin typeface="Poppins Bold"/>
            </a:endParaRPr>
          </a:p>
          <a:p>
            <a:pPr>
              <a:lnSpc>
                <a:spcPts val="6720"/>
              </a:lnSpc>
            </a:pPr>
            <a:endParaRPr lang="en-US" sz="5600">
              <a:solidFill>
                <a:srgbClr val="171616"/>
              </a:solidFill>
              <a:latin typeface="Poppins Bold"/>
            </a:endParaRPr>
          </a:p>
        </p:txBody>
      </p:sp>
      <p:sp>
        <p:nvSpPr>
          <p:cNvPr id="7" name="TextBox 7"/>
          <p:cNvSpPr txBox="1"/>
          <p:nvPr/>
        </p:nvSpPr>
        <p:spPr>
          <a:xfrm>
            <a:off x="7383047" y="3904591"/>
            <a:ext cx="9876253" cy="4915574"/>
          </a:xfrm>
          <a:prstGeom prst="rect">
            <a:avLst/>
          </a:prstGeom>
        </p:spPr>
        <p:txBody>
          <a:bodyPr lIns="0" tIns="0" rIns="0" bIns="0" rtlCol="0" anchor="t">
            <a:spAutoFit/>
          </a:bodyPr>
          <a:lstStyle/>
          <a:p>
            <a:pPr marL="513607" lvl="1" indent="-256804">
              <a:lnSpc>
                <a:spcPts val="3330"/>
              </a:lnSpc>
              <a:buFont typeface="Arial"/>
              <a:buChar char="•"/>
            </a:pPr>
            <a:r>
              <a:rPr lang="en-US" sz="2378">
                <a:solidFill>
                  <a:srgbClr val="171616"/>
                </a:solidFill>
                <a:latin typeface="Open Sans"/>
              </a:rPr>
              <a:t>One company successfully used IBM Cloud Virtual Servers to implement a disaster recovery plan for their critical applications. By replicating their data and applications to a secondary site, they were able to quickly recover from an outage and minimize downtime.</a:t>
            </a:r>
          </a:p>
          <a:p>
            <a:pPr marL="513607" lvl="1" indent="-256804">
              <a:lnSpc>
                <a:spcPts val="3330"/>
              </a:lnSpc>
              <a:buFont typeface="Arial"/>
              <a:buChar char="•"/>
            </a:pPr>
            <a:r>
              <a:rPr lang="en-US" sz="2378">
                <a:solidFill>
                  <a:srgbClr val="171616"/>
                </a:solidFill>
                <a:latin typeface="Open Sans"/>
              </a:rPr>
              <a:t>Another company used IBM Cloud Virtual Servers to create a geographically dispersed disaster recovery solution. By replicating their data and applications to multiple regions, they were able to ensure high availability and minimize the risk of data loss in the event of a disaster.</a:t>
            </a:r>
          </a:p>
          <a:p>
            <a:pPr>
              <a:lnSpc>
                <a:spcPts val="3330"/>
              </a:lnSpc>
            </a:pPr>
            <a:endParaRPr lang="en-US" sz="2378">
              <a:solidFill>
                <a:srgbClr val="171616"/>
              </a:solidFill>
              <a:latin typeface="Open Sans"/>
            </a:endParaRPr>
          </a:p>
          <a:p>
            <a:pPr>
              <a:lnSpc>
                <a:spcPts val="3330"/>
              </a:lnSpc>
              <a:spcBef>
                <a:spcPct val="0"/>
              </a:spcBef>
            </a:pPr>
            <a:endParaRPr lang="en-US" sz="2378">
              <a:solidFill>
                <a:srgbClr val="171616"/>
              </a:solidFill>
              <a:latin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1655042" y="1028700"/>
            <a:ext cx="951933" cy="951933"/>
          </a:xfrm>
          <a:custGeom>
            <a:avLst/>
            <a:gdLst/>
            <a:ahLst/>
            <a:cxnLst/>
            <a:rect l="l" t="t" r="r" b="b"/>
            <a:pathLst>
              <a:path w="951933" h="951933">
                <a:moveTo>
                  <a:pt x="0" y="0"/>
                </a:moveTo>
                <a:lnTo>
                  <a:pt x="951933" y="0"/>
                </a:lnTo>
                <a:lnTo>
                  <a:pt x="951933" y="951933"/>
                </a:lnTo>
                <a:lnTo>
                  <a:pt x="0" y="95193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1951630" y="2505906"/>
            <a:ext cx="6213627" cy="904875"/>
          </a:xfrm>
          <a:prstGeom prst="rect">
            <a:avLst/>
          </a:prstGeom>
        </p:spPr>
        <p:txBody>
          <a:bodyPr lIns="0" tIns="0" rIns="0" bIns="0" rtlCol="0" anchor="t">
            <a:spAutoFit/>
          </a:bodyPr>
          <a:lstStyle/>
          <a:p>
            <a:pPr>
              <a:lnSpc>
                <a:spcPts val="6720"/>
              </a:lnSpc>
            </a:pPr>
            <a:r>
              <a:rPr lang="en-US" sz="5600">
                <a:solidFill>
                  <a:srgbClr val="171616"/>
                </a:solidFill>
                <a:latin typeface="Poppins Bold"/>
              </a:rPr>
              <a:t>Introduction</a:t>
            </a:r>
          </a:p>
        </p:txBody>
      </p:sp>
      <p:sp>
        <p:nvSpPr>
          <p:cNvPr id="6" name="TextBox 6"/>
          <p:cNvSpPr txBox="1"/>
          <p:nvPr/>
        </p:nvSpPr>
        <p:spPr>
          <a:xfrm>
            <a:off x="1951630" y="4487260"/>
            <a:ext cx="12849516" cy="4259522"/>
          </a:xfrm>
          <a:prstGeom prst="rect">
            <a:avLst/>
          </a:prstGeom>
        </p:spPr>
        <p:txBody>
          <a:bodyPr lIns="0" tIns="0" rIns="0" bIns="0" rtlCol="0" anchor="t">
            <a:spAutoFit/>
          </a:bodyPr>
          <a:lstStyle/>
          <a:p>
            <a:pPr>
              <a:lnSpc>
                <a:spcPts val="4961"/>
              </a:lnSpc>
              <a:spcBef>
                <a:spcPct val="0"/>
              </a:spcBef>
            </a:pPr>
            <a:r>
              <a:rPr lang="en-US" sz="3543">
                <a:solidFill>
                  <a:srgbClr val="171616"/>
                </a:solidFill>
                <a:latin typeface="Open Sans"/>
              </a:rPr>
              <a:t>Disaster recovery is the process of restoring data and IT infrastructure after a disaster or outage. IBM Cloud Virtual Servers provide a reliable and flexible platform for implementing a disaster recovery plan. This document outlines best practices for implementing a disaster recovery plan with IBM Cloud Virtual Servers, including data replication, testing, and monitoring.</a:t>
            </a:r>
          </a:p>
        </p:txBody>
      </p:sp>
      <p:sp>
        <p:nvSpPr>
          <p:cNvPr id="7" name="TextBox 7"/>
          <p:cNvSpPr txBox="1"/>
          <p:nvPr/>
        </p:nvSpPr>
        <p:spPr>
          <a:xfrm>
            <a:off x="1787373" y="8220904"/>
            <a:ext cx="2144367" cy="239548"/>
          </a:xfrm>
          <a:prstGeom prst="rect">
            <a:avLst/>
          </a:prstGeom>
        </p:spPr>
        <p:txBody>
          <a:bodyPr lIns="0" tIns="0" rIns="0" bIns="0" rtlCol="0" anchor="t">
            <a:spAutoFit/>
          </a:bodyPr>
          <a:lstStyle/>
          <a:p>
            <a:pPr algn="ctr">
              <a:lnSpc>
                <a:spcPts val="2021"/>
              </a:lnSpc>
              <a:spcBef>
                <a:spcPct val="0"/>
              </a:spcBef>
            </a:pPr>
            <a:r>
              <a:rPr lang="en-US" sz="1443">
                <a:solidFill>
                  <a:srgbClr val="FFFFFF"/>
                </a:solidFill>
                <a:latin typeface="Open Sans Bold"/>
              </a:rPr>
              <a:t>LEARN MORE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01792" y="142675"/>
            <a:ext cx="15356599" cy="15356599"/>
          </a:xfrm>
          <a:custGeom>
            <a:avLst/>
            <a:gdLst/>
            <a:ahLst/>
            <a:cxnLst/>
            <a:rect l="l" t="t" r="r" b="b"/>
            <a:pathLst>
              <a:path w="15356599" h="15356599">
                <a:moveTo>
                  <a:pt x="0" y="0"/>
                </a:moveTo>
                <a:lnTo>
                  <a:pt x="15356599" y="0"/>
                </a:lnTo>
                <a:lnTo>
                  <a:pt x="15356599" y="15356599"/>
                </a:lnTo>
                <a:lnTo>
                  <a:pt x="0" y="153565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4060914" y="2395523"/>
            <a:ext cx="9647527" cy="2600325"/>
          </a:xfrm>
          <a:prstGeom prst="rect">
            <a:avLst/>
          </a:prstGeom>
        </p:spPr>
        <p:txBody>
          <a:bodyPr lIns="0" tIns="0" rIns="0" bIns="0" rtlCol="0" anchor="t">
            <a:spAutoFit/>
          </a:bodyPr>
          <a:lstStyle/>
          <a:p>
            <a:pPr algn="ctr">
              <a:lnSpc>
                <a:spcPts val="6720"/>
              </a:lnSpc>
            </a:pPr>
            <a:r>
              <a:rPr lang="en-US" sz="5600">
                <a:solidFill>
                  <a:srgbClr val="FFFFFF"/>
                </a:solidFill>
                <a:latin typeface="Poppins Bold"/>
              </a:rPr>
              <a:t>Data Replication</a:t>
            </a:r>
          </a:p>
          <a:p>
            <a:pPr algn="ctr">
              <a:lnSpc>
                <a:spcPts val="6720"/>
              </a:lnSpc>
            </a:pPr>
            <a:endParaRPr lang="en-US" sz="5600">
              <a:solidFill>
                <a:srgbClr val="FFFFFF"/>
              </a:solidFill>
              <a:latin typeface="Poppins Bold"/>
            </a:endParaRPr>
          </a:p>
          <a:p>
            <a:pPr algn="ctr">
              <a:lnSpc>
                <a:spcPts val="6720"/>
              </a:lnSpc>
            </a:pPr>
            <a:endParaRPr lang="en-US" sz="5600">
              <a:solidFill>
                <a:srgbClr val="FFFFFF"/>
              </a:solidFill>
              <a:latin typeface="Poppins Bold"/>
            </a:endParaRPr>
          </a:p>
        </p:txBody>
      </p:sp>
      <p:sp>
        <p:nvSpPr>
          <p:cNvPr id="6" name="TextBox 6"/>
          <p:cNvSpPr txBox="1"/>
          <p:nvPr/>
        </p:nvSpPr>
        <p:spPr>
          <a:xfrm>
            <a:off x="3176615" y="4417484"/>
            <a:ext cx="12145641" cy="4124865"/>
          </a:xfrm>
          <a:prstGeom prst="rect">
            <a:avLst/>
          </a:prstGeom>
        </p:spPr>
        <p:txBody>
          <a:bodyPr lIns="0" tIns="0" rIns="0" bIns="0" rtlCol="0" anchor="t">
            <a:spAutoFit/>
          </a:bodyPr>
          <a:lstStyle/>
          <a:p>
            <a:pPr algn="just">
              <a:lnSpc>
                <a:spcPts val="3260"/>
              </a:lnSpc>
            </a:pPr>
            <a:r>
              <a:rPr lang="en-US" sz="2328">
                <a:solidFill>
                  <a:srgbClr val="FFFFFF"/>
                </a:solidFill>
                <a:latin typeface="Open Sans"/>
              </a:rPr>
              <a:t>   Data replication is the process of copying data from one location to another. To implement a disaster recovery plan with IBM Cloud Virtual Servers, it is important to replicate data to a secondary location. IBM Cloud offers several options for data replication, including</a:t>
            </a:r>
          </a:p>
          <a:p>
            <a:pPr algn="just">
              <a:lnSpc>
                <a:spcPts val="3260"/>
              </a:lnSpc>
            </a:pPr>
            <a:endParaRPr lang="en-US" sz="2328">
              <a:solidFill>
                <a:srgbClr val="FFFFFF"/>
              </a:solidFill>
              <a:latin typeface="Open Sans"/>
            </a:endParaRPr>
          </a:p>
          <a:p>
            <a:pPr marL="545953" lvl="1" indent="-272976" algn="just">
              <a:lnSpc>
                <a:spcPts val="3540"/>
              </a:lnSpc>
              <a:buFont typeface="Arial"/>
              <a:buChar char="•"/>
            </a:pPr>
            <a:r>
              <a:rPr lang="en-US" sz="2528">
                <a:solidFill>
                  <a:srgbClr val="FFFFFF"/>
                </a:solidFill>
                <a:latin typeface="Open Sans"/>
              </a:rPr>
              <a:t>IBM Cloud Object Storage</a:t>
            </a:r>
          </a:p>
          <a:p>
            <a:pPr marL="545953" lvl="1" indent="-272976" algn="just">
              <a:lnSpc>
                <a:spcPts val="3540"/>
              </a:lnSpc>
              <a:buFont typeface="Arial"/>
              <a:buChar char="•"/>
            </a:pPr>
            <a:r>
              <a:rPr lang="en-US" sz="2528">
                <a:solidFill>
                  <a:srgbClr val="FFFFFF"/>
                </a:solidFill>
                <a:latin typeface="Open Sans"/>
              </a:rPr>
              <a:t>IBM Cloud Block Storage</a:t>
            </a:r>
          </a:p>
          <a:p>
            <a:pPr marL="545953" lvl="1" indent="-272976" algn="just">
              <a:lnSpc>
                <a:spcPts val="3540"/>
              </a:lnSpc>
              <a:buFont typeface="Arial"/>
              <a:buChar char="•"/>
            </a:pPr>
            <a:r>
              <a:rPr lang="en-US" sz="2528">
                <a:solidFill>
                  <a:srgbClr val="FFFFFF"/>
                </a:solidFill>
                <a:latin typeface="Open Sans"/>
              </a:rPr>
              <a:t>IBM Cloud File Storage</a:t>
            </a:r>
          </a:p>
          <a:p>
            <a:pPr>
              <a:lnSpc>
                <a:spcPts val="2980"/>
              </a:lnSpc>
            </a:pPr>
            <a:endParaRPr lang="en-US" sz="2528">
              <a:solidFill>
                <a:srgbClr val="FFFFFF"/>
              </a:solidFill>
              <a:latin typeface="Open Sans"/>
            </a:endParaRPr>
          </a:p>
          <a:p>
            <a:pPr algn="ctr">
              <a:lnSpc>
                <a:spcPts val="2980"/>
              </a:lnSpc>
              <a:spcBef>
                <a:spcPct val="0"/>
              </a:spcBef>
            </a:pPr>
            <a:endParaRPr lang="en-US" sz="2528">
              <a:solidFill>
                <a:srgbClr val="FFFFFF"/>
              </a:solidFill>
              <a:latin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741983" y="1179470"/>
            <a:ext cx="546184" cy="546184"/>
          </a:xfrm>
          <a:custGeom>
            <a:avLst/>
            <a:gdLst/>
            <a:ahLst/>
            <a:cxnLst/>
            <a:rect l="l" t="t" r="r" b="b"/>
            <a:pathLst>
              <a:path w="546184" h="546184">
                <a:moveTo>
                  <a:pt x="0" y="0"/>
                </a:moveTo>
                <a:lnTo>
                  <a:pt x="546184" y="0"/>
                </a:lnTo>
                <a:lnTo>
                  <a:pt x="546184" y="546185"/>
                </a:lnTo>
                <a:lnTo>
                  <a:pt x="0" y="54618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772098" y="1254856"/>
            <a:ext cx="485954" cy="621569"/>
          </a:xfrm>
          <a:custGeom>
            <a:avLst/>
            <a:gdLst/>
            <a:ahLst/>
            <a:cxnLst/>
            <a:rect l="l" t="t" r="r" b="b"/>
            <a:pathLst>
              <a:path w="485954" h="621569">
                <a:moveTo>
                  <a:pt x="0" y="0"/>
                </a:moveTo>
                <a:lnTo>
                  <a:pt x="485954" y="0"/>
                </a:lnTo>
                <a:lnTo>
                  <a:pt x="485954" y="621569"/>
                </a:lnTo>
                <a:lnTo>
                  <a:pt x="0" y="62156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5400000">
            <a:off x="5231372" y="-66780"/>
            <a:ext cx="7232128" cy="11664723"/>
          </a:xfrm>
          <a:custGeom>
            <a:avLst/>
            <a:gdLst/>
            <a:ahLst/>
            <a:cxnLst/>
            <a:rect l="l" t="t" r="r" b="b"/>
            <a:pathLst>
              <a:path w="7232128" h="11664723">
                <a:moveTo>
                  <a:pt x="0" y="0"/>
                </a:moveTo>
                <a:lnTo>
                  <a:pt x="7232129" y="0"/>
                </a:lnTo>
                <a:lnTo>
                  <a:pt x="7232129" y="11664723"/>
                </a:lnTo>
                <a:lnTo>
                  <a:pt x="0" y="116647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TextBox 5"/>
          <p:cNvSpPr txBox="1"/>
          <p:nvPr/>
        </p:nvSpPr>
        <p:spPr>
          <a:xfrm>
            <a:off x="3486039" y="3372840"/>
            <a:ext cx="10722796" cy="5885460"/>
          </a:xfrm>
          <a:prstGeom prst="rect">
            <a:avLst/>
          </a:prstGeom>
        </p:spPr>
        <p:txBody>
          <a:bodyPr lIns="0" tIns="0" rIns="0" bIns="0" rtlCol="0" anchor="t">
            <a:spAutoFit/>
          </a:bodyPr>
          <a:lstStyle/>
          <a:p>
            <a:pPr>
              <a:lnSpc>
                <a:spcPts val="5321"/>
              </a:lnSpc>
            </a:pPr>
            <a:r>
              <a:rPr lang="en-US" sz="3800">
                <a:solidFill>
                  <a:srgbClr val="FFFFFF"/>
                </a:solidFill>
                <a:latin typeface="Open Sans"/>
              </a:rPr>
              <a:t>Testing is a critical part of any disaster recovery plan. It is important to test your plan regularly to ensure that it will work when you need it. IBM Cloud Virtual Servers provide several options for testing your disaster recovery plan, including:</a:t>
            </a:r>
          </a:p>
          <a:p>
            <a:pPr marL="820626" lvl="1" indent="-410313">
              <a:lnSpc>
                <a:spcPts val="5321"/>
              </a:lnSpc>
              <a:buFont typeface="Arial"/>
              <a:buChar char="•"/>
            </a:pPr>
            <a:r>
              <a:rPr lang="en-US" sz="3800">
                <a:solidFill>
                  <a:srgbClr val="FFFFFF"/>
                </a:solidFill>
                <a:latin typeface="Open Sans"/>
              </a:rPr>
              <a:t>IBM Cloud Continuous Delivery</a:t>
            </a:r>
          </a:p>
          <a:p>
            <a:pPr marL="820626" lvl="1" indent="-410313">
              <a:lnSpc>
                <a:spcPts val="5321"/>
              </a:lnSpc>
              <a:buFont typeface="Arial"/>
              <a:buChar char="•"/>
            </a:pPr>
            <a:r>
              <a:rPr lang="en-US" sz="3800">
                <a:solidFill>
                  <a:srgbClr val="FFFFFF"/>
                </a:solidFill>
                <a:latin typeface="Open Sans"/>
              </a:rPr>
              <a:t>IBM Cloud Automation Manager</a:t>
            </a:r>
          </a:p>
          <a:p>
            <a:pPr>
              <a:lnSpc>
                <a:spcPts val="5321"/>
              </a:lnSpc>
              <a:spcBef>
                <a:spcPct val="0"/>
              </a:spcBef>
            </a:pPr>
            <a:endParaRPr lang="en-US" sz="3800">
              <a:solidFill>
                <a:srgbClr val="FFFFFF"/>
              </a:solidFill>
              <a:latin typeface="Open Sans"/>
            </a:endParaRPr>
          </a:p>
        </p:txBody>
      </p:sp>
      <p:sp>
        <p:nvSpPr>
          <p:cNvPr id="6" name="TextBox 6"/>
          <p:cNvSpPr txBox="1"/>
          <p:nvPr/>
        </p:nvSpPr>
        <p:spPr>
          <a:xfrm>
            <a:off x="6746131" y="2048771"/>
            <a:ext cx="3080363" cy="1300990"/>
          </a:xfrm>
          <a:prstGeom prst="rect">
            <a:avLst/>
          </a:prstGeom>
        </p:spPr>
        <p:txBody>
          <a:bodyPr lIns="0" tIns="0" rIns="0" bIns="0" rtlCol="0" anchor="t">
            <a:spAutoFit/>
          </a:bodyPr>
          <a:lstStyle/>
          <a:p>
            <a:pPr>
              <a:lnSpc>
                <a:spcPts val="10180"/>
              </a:lnSpc>
              <a:spcBef>
                <a:spcPct val="0"/>
              </a:spcBef>
            </a:pPr>
            <a:r>
              <a:rPr lang="en-US" sz="7271">
                <a:solidFill>
                  <a:srgbClr val="FFFFFF"/>
                </a:solidFill>
                <a:latin typeface="Poppins Bold"/>
              </a:rPr>
              <a:t>Vision</a:t>
            </a:r>
          </a:p>
        </p:txBody>
      </p:sp>
      <p:sp>
        <p:nvSpPr>
          <p:cNvPr id="7" name="TextBox 7"/>
          <p:cNvSpPr txBox="1"/>
          <p:nvPr/>
        </p:nvSpPr>
        <p:spPr>
          <a:xfrm>
            <a:off x="3486039" y="971550"/>
            <a:ext cx="6970960" cy="904875"/>
          </a:xfrm>
          <a:prstGeom prst="rect">
            <a:avLst/>
          </a:prstGeom>
        </p:spPr>
        <p:txBody>
          <a:bodyPr lIns="0" tIns="0" rIns="0" bIns="0" rtlCol="0" anchor="t">
            <a:spAutoFit/>
          </a:bodyPr>
          <a:lstStyle/>
          <a:p>
            <a:pPr>
              <a:lnSpc>
                <a:spcPts val="6720"/>
              </a:lnSpc>
            </a:pPr>
            <a:r>
              <a:rPr lang="en-US" sz="5600">
                <a:solidFill>
                  <a:srgbClr val="171616"/>
                </a:solidFill>
                <a:latin typeface="Poppins Bold"/>
              </a:rPr>
              <a:t>Testing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D70"/>
        </a:solidFill>
        <a:effectLst/>
      </p:bgPr>
    </p:bg>
    <p:spTree>
      <p:nvGrpSpPr>
        <p:cNvPr id="1" name=""/>
        <p:cNvGrpSpPr/>
        <p:nvPr/>
      </p:nvGrpSpPr>
      <p:grpSpPr>
        <a:xfrm>
          <a:off x="0" y="0"/>
          <a:ext cx="0" cy="0"/>
          <a:chOff x="0" y="0"/>
          <a:chExt cx="0" cy="0"/>
        </a:xfrm>
      </p:grpSpPr>
      <p:sp>
        <p:nvSpPr>
          <p:cNvPr id="2" name="Freeform 2"/>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5135956" y="1991456"/>
            <a:ext cx="6304087" cy="6304087"/>
          </a:xfrm>
          <a:custGeom>
            <a:avLst/>
            <a:gdLst/>
            <a:ahLst/>
            <a:cxnLst/>
            <a:rect l="l" t="t" r="r" b="b"/>
            <a:pathLst>
              <a:path w="6304087" h="6304087">
                <a:moveTo>
                  <a:pt x="0" y="0"/>
                </a:moveTo>
                <a:lnTo>
                  <a:pt x="6304088" y="0"/>
                </a:lnTo>
                <a:lnTo>
                  <a:pt x="6304088"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1787373" y="2631058"/>
            <a:ext cx="6496040" cy="904875"/>
          </a:xfrm>
          <a:prstGeom prst="rect">
            <a:avLst/>
          </a:prstGeom>
        </p:spPr>
        <p:txBody>
          <a:bodyPr lIns="0" tIns="0" rIns="0" bIns="0" rtlCol="0" anchor="t">
            <a:spAutoFit/>
          </a:bodyPr>
          <a:lstStyle/>
          <a:p>
            <a:pPr>
              <a:lnSpc>
                <a:spcPts val="6720"/>
              </a:lnSpc>
            </a:pPr>
            <a:r>
              <a:rPr lang="en-US" sz="5600">
                <a:solidFill>
                  <a:srgbClr val="FFFFFF"/>
                </a:solidFill>
                <a:latin typeface="Poppins Bold"/>
              </a:rPr>
              <a:t>Monitoring</a:t>
            </a:r>
          </a:p>
        </p:txBody>
      </p:sp>
      <p:sp>
        <p:nvSpPr>
          <p:cNvPr id="6" name="TextBox 6"/>
          <p:cNvSpPr txBox="1"/>
          <p:nvPr/>
        </p:nvSpPr>
        <p:spPr>
          <a:xfrm>
            <a:off x="1787373" y="4391884"/>
            <a:ext cx="9384167" cy="3779816"/>
          </a:xfrm>
          <a:prstGeom prst="rect">
            <a:avLst/>
          </a:prstGeom>
        </p:spPr>
        <p:txBody>
          <a:bodyPr lIns="0" tIns="0" rIns="0" bIns="0" rtlCol="0" anchor="t">
            <a:spAutoFit/>
          </a:bodyPr>
          <a:lstStyle/>
          <a:p>
            <a:pPr>
              <a:lnSpc>
                <a:spcPts val="3079"/>
              </a:lnSpc>
            </a:pPr>
            <a:r>
              <a:rPr lang="en-US" sz="2199">
                <a:solidFill>
                  <a:srgbClr val="FFFFFF"/>
                </a:solidFill>
                <a:latin typeface="Open Sans"/>
              </a:rPr>
              <a:t>Monitoring is an essential part of any disaster recovery plan. It is important to monitor your IBM Cloud Virtual Servers to ensure that they are functioning properly and to detect any issues before they become critical. IBM Cloud provides several options for monitoring your virtual servers, including:</a:t>
            </a:r>
          </a:p>
          <a:p>
            <a:pPr>
              <a:lnSpc>
                <a:spcPts val="3079"/>
              </a:lnSpc>
            </a:pPr>
            <a:endParaRPr lang="en-US" sz="2199">
              <a:solidFill>
                <a:srgbClr val="FFFFFF"/>
              </a:solidFill>
              <a:latin typeface="Open Sans"/>
            </a:endParaRPr>
          </a:p>
          <a:p>
            <a:pPr marL="474916" lvl="1" indent="-237458">
              <a:lnSpc>
                <a:spcPts val="3079"/>
              </a:lnSpc>
              <a:buFont typeface="Arial"/>
              <a:buChar char="•"/>
            </a:pPr>
            <a:r>
              <a:rPr lang="en-US" sz="2199">
                <a:solidFill>
                  <a:srgbClr val="FFFFFF"/>
                </a:solidFill>
                <a:latin typeface="Open Sans"/>
              </a:rPr>
              <a:t>IBM Cloud Monitoring with Sysdig</a:t>
            </a:r>
          </a:p>
          <a:p>
            <a:pPr marL="474916" lvl="1" indent="-237458">
              <a:lnSpc>
                <a:spcPts val="3079"/>
              </a:lnSpc>
              <a:buFont typeface="Arial"/>
              <a:buChar char="•"/>
            </a:pPr>
            <a:r>
              <a:rPr lang="en-US" sz="2199">
                <a:solidFill>
                  <a:srgbClr val="FFFFFF"/>
                </a:solidFill>
                <a:latin typeface="Open Sans"/>
              </a:rPr>
              <a:t>IBM Cloud Log Analysis with LogDNA</a:t>
            </a:r>
          </a:p>
          <a:p>
            <a:pPr>
              <a:lnSpc>
                <a:spcPts val="3079"/>
              </a:lnSpc>
            </a:pPr>
            <a:endParaRPr lang="en-US" sz="2199">
              <a:solidFill>
                <a:srgbClr val="FFFFFF"/>
              </a:solidFill>
              <a:latin typeface="Open Sans"/>
            </a:endParaRPr>
          </a:p>
          <a:p>
            <a:pPr>
              <a:lnSpc>
                <a:spcPts val="3079"/>
              </a:lnSpc>
              <a:spcBef>
                <a:spcPct val="0"/>
              </a:spcBef>
            </a:pPr>
            <a:endParaRPr lang="en-US" sz="2199">
              <a:solidFill>
                <a:srgbClr val="FFFFFF"/>
              </a:solidFill>
              <a:latin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152756" y="2615893"/>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202955" y="2615893"/>
            <a:ext cx="495986" cy="634400"/>
          </a:xfrm>
          <a:custGeom>
            <a:avLst/>
            <a:gdLst/>
            <a:ahLst/>
            <a:cxnLst/>
            <a:rect l="l" t="t" r="r" b="b"/>
            <a:pathLst>
              <a:path w="495986" h="634400">
                <a:moveTo>
                  <a:pt x="0" y="0"/>
                </a:moveTo>
                <a:lnTo>
                  <a:pt x="495985" y="0"/>
                </a:lnTo>
                <a:lnTo>
                  <a:pt x="495985" y="634400"/>
                </a:lnTo>
                <a:lnTo>
                  <a:pt x="0" y="6344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858259" y="4230521"/>
            <a:ext cx="1447374" cy="1447374"/>
          </a:xfrm>
          <a:custGeom>
            <a:avLst/>
            <a:gdLst/>
            <a:ahLst/>
            <a:cxnLst/>
            <a:rect l="l" t="t" r="r" b="b"/>
            <a:pathLst>
              <a:path w="1447374" h="1447374">
                <a:moveTo>
                  <a:pt x="0" y="0"/>
                </a:moveTo>
                <a:lnTo>
                  <a:pt x="1447374" y="0"/>
                </a:lnTo>
                <a:lnTo>
                  <a:pt x="1447374" y="1447374"/>
                </a:lnTo>
                <a:lnTo>
                  <a:pt x="0" y="14473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3747913" y="4182896"/>
            <a:ext cx="11117537" cy="1705164"/>
          </a:xfrm>
          <a:prstGeom prst="rect">
            <a:avLst/>
          </a:prstGeom>
        </p:spPr>
        <p:txBody>
          <a:bodyPr lIns="0" tIns="0" rIns="0" bIns="0" rtlCol="0" anchor="t">
            <a:spAutoFit/>
          </a:bodyPr>
          <a:lstStyle/>
          <a:p>
            <a:pPr>
              <a:lnSpc>
                <a:spcPts val="3488"/>
              </a:lnSpc>
              <a:spcBef>
                <a:spcPct val="0"/>
              </a:spcBef>
            </a:pPr>
            <a:r>
              <a:rPr lang="en-US" sz="2491">
                <a:solidFill>
                  <a:srgbClr val="171616"/>
                </a:solidFill>
                <a:latin typeface="Open Sans"/>
              </a:rPr>
              <a:t>Testing your disaster recovery plan is critical to ensuring that it will work as intended in the event of an actual disaster. Regular testing can help identify any gaps or weaknesses in your plan, allowing you to address them before they become a problem.</a:t>
            </a:r>
          </a:p>
        </p:txBody>
      </p:sp>
      <p:sp>
        <p:nvSpPr>
          <p:cNvPr id="6" name="TextBox 6"/>
          <p:cNvSpPr txBox="1"/>
          <p:nvPr/>
        </p:nvSpPr>
        <p:spPr>
          <a:xfrm>
            <a:off x="1980299" y="4635866"/>
            <a:ext cx="1203294" cy="570010"/>
          </a:xfrm>
          <a:prstGeom prst="rect">
            <a:avLst/>
          </a:prstGeom>
        </p:spPr>
        <p:txBody>
          <a:bodyPr lIns="0" tIns="0" rIns="0" bIns="0" rtlCol="0" anchor="t">
            <a:spAutoFit/>
          </a:bodyPr>
          <a:lstStyle/>
          <a:p>
            <a:pPr algn="ctr">
              <a:lnSpc>
                <a:spcPts val="4672"/>
              </a:lnSpc>
              <a:spcBef>
                <a:spcPct val="0"/>
              </a:spcBef>
            </a:pPr>
            <a:r>
              <a:rPr lang="en-US" sz="3337">
                <a:solidFill>
                  <a:srgbClr val="FFFFFF"/>
                </a:solidFill>
                <a:latin typeface="Open Sans Bold"/>
              </a:rPr>
              <a:t>01</a:t>
            </a:r>
          </a:p>
        </p:txBody>
      </p:sp>
      <p:sp>
        <p:nvSpPr>
          <p:cNvPr id="7" name="Freeform 7"/>
          <p:cNvSpPr/>
          <p:nvPr/>
        </p:nvSpPr>
        <p:spPr>
          <a:xfrm>
            <a:off x="1858259" y="6860932"/>
            <a:ext cx="1447374" cy="1447374"/>
          </a:xfrm>
          <a:custGeom>
            <a:avLst/>
            <a:gdLst/>
            <a:ahLst/>
            <a:cxnLst/>
            <a:rect l="l" t="t" r="r" b="b"/>
            <a:pathLst>
              <a:path w="1447374" h="1447374">
                <a:moveTo>
                  <a:pt x="0" y="0"/>
                </a:moveTo>
                <a:lnTo>
                  <a:pt x="1447374" y="0"/>
                </a:lnTo>
                <a:lnTo>
                  <a:pt x="1447374" y="1447375"/>
                </a:lnTo>
                <a:lnTo>
                  <a:pt x="0" y="144737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TextBox 8"/>
          <p:cNvSpPr txBox="1"/>
          <p:nvPr/>
        </p:nvSpPr>
        <p:spPr>
          <a:xfrm>
            <a:off x="1980299" y="7266277"/>
            <a:ext cx="1203294" cy="570010"/>
          </a:xfrm>
          <a:prstGeom prst="rect">
            <a:avLst/>
          </a:prstGeom>
        </p:spPr>
        <p:txBody>
          <a:bodyPr lIns="0" tIns="0" rIns="0" bIns="0" rtlCol="0" anchor="t">
            <a:spAutoFit/>
          </a:bodyPr>
          <a:lstStyle/>
          <a:p>
            <a:pPr algn="ctr">
              <a:lnSpc>
                <a:spcPts val="4672"/>
              </a:lnSpc>
              <a:spcBef>
                <a:spcPct val="0"/>
              </a:spcBef>
            </a:pPr>
            <a:r>
              <a:rPr lang="en-US" sz="3337">
                <a:solidFill>
                  <a:srgbClr val="FFFFFF"/>
                </a:solidFill>
                <a:latin typeface="Open Sans Bold"/>
              </a:rPr>
              <a:t>02</a:t>
            </a:r>
          </a:p>
        </p:txBody>
      </p:sp>
      <p:sp>
        <p:nvSpPr>
          <p:cNvPr id="9" name="TextBox 9"/>
          <p:cNvSpPr txBox="1"/>
          <p:nvPr/>
        </p:nvSpPr>
        <p:spPr>
          <a:xfrm>
            <a:off x="3422550" y="2407972"/>
            <a:ext cx="11442900" cy="904875"/>
          </a:xfrm>
          <a:prstGeom prst="rect">
            <a:avLst/>
          </a:prstGeom>
        </p:spPr>
        <p:txBody>
          <a:bodyPr lIns="0" tIns="0" rIns="0" bIns="0" rtlCol="0" anchor="t">
            <a:spAutoFit/>
          </a:bodyPr>
          <a:lstStyle/>
          <a:p>
            <a:pPr algn="ctr">
              <a:lnSpc>
                <a:spcPts val="6720"/>
              </a:lnSpc>
            </a:pPr>
            <a:r>
              <a:rPr lang="en-US" sz="5600">
                <a:solidFill>
                  <a:srgbClr val="171616"/>
                </a:solidFill>
                <a:latin typeface="Poppins Bold"/>
              </a:rPr>
              <a:t>Importance of Testing</a:t>
            </a:r>
          </a:p>
        </p:txBody>
      </p:sp>
      <p:sp>
        <p:nvSpPr>
          <p:cNvPr id="10" name="TextBox 10"/>
          <p:cNvSpPr txBox="1"/>
          <p:nvPr/>
        </p:nvSpPr>
        <p:spPr>
          <a:xfrm>
            <a:off x="3585232" y="6959892"/>
            <a:ext cx="11117537" cy="1705164"/>
          </a:xfrm>
          <a:prstGeom prst="rect">
            <a:avLst/>
          </a:prstGeom>
        </p:spPr>
        <p:txBody>
          <a:bodyPr lIns="0" tIns="0" rIns="0" bIns="0" rtlCol="0" anchor="t">
            <a:spAutoFit/>
          </a:bodyPr>
          <a:lstStyle/>
          <a:p>
            <a:pPr>
              <a:lnSpc>
                <a:spcPts val="3488"/>
              </a:lnSpc>
              <a:spcBef>
                <a:spcPct val="0"/>
              </a:spcBef>
            </a:pPr>
            <a:r>
              <a:rPr lang="en-US" sz="2491">
                <a:solidFill>
                  <a:srgbClr val="171616"/>
                </a:solidFill>
                <a:latin typeface="Open Sans"/>
              </a:rPr>
              <a:t>With IBM Cloud Virtual Servers, you can easily test your disaster recovery plan without disrupting your production environment. By creating a test environment that mirrors your production environment, you can simulate a disaster and ensure that your plan will work as expected.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936514" y="3186835"/>
            <a:ext cx="13088881" cy="1402065"/>
          </a:xfrm>
          <a:prstGeom prst="rect">
            <a:avLst/>
          </a:prstGeom>
        </p:spPr>
        <p:txBody>
          <a:bodyPr lIns="0" tIns="0" rIns="0" bIns="0" rtlCol="0" anchor="t">
            <a:spAutoFit/>
          </a:bodyPr>
          <a:lstStyle/>
          <a:p>
            <a:pPr>
              <a:lnSpc>
                <a:spcPts val="3850"/>
              </a:lnSpc>
              <a:spcBef>
                <a:spcPct val="0"/>
              </a:spcBef>
            </a:pPr>
            <a:r>
              <a:rPr lang="en-US" sz="2750">
                <a:solidFill>
                  <a:srgbClr val="171616"/>
                </a:solidFill>
                <a:latin typeface="Open Sans"/>
              </a:rPr>
              <a:t>Monitoring your disaster recovery plan is just as important as testing it. By regularly monitoring your plan, you can ensure that it remains up-to-date and effective in the face of changing circumstances.</a:t>
            </a:r>
          </a:p>
        </p:txBody>
      </p:sp>
      <p:sp>
        <p:nvSpPr>
          <p:cNvPr id="5" name="Freeform 5"/>
          <p:cNvSpPr/>
          <p:nvPr/>
        </p:nvSpPr>
        <p:spPr>
          <a:xfrm>
            <a:off x="13655595" y="-2072368"/>
            <a:ext cx="6502591" cy="6502591"/>
          </a:xfrm>
          <a:custGeom>
            <a:avLst/>
            <a:gdLst/>
            <a:ahLst/>
            <a:cxnLst/>
            <a:rect l="l" t="t" r="r" b="b"/>
            <a:pathLst>
              <a:path w="6502591" h="6502591">
                <a:moveTo>
                  <a:pt x="0" y="0"/>
                </a:moveTo>
                <a:lnTo>
                  <a:pt x="6502592" y="0"/>
                </a:lnTo>
                <a:lnTo>
                  <a:pt x="6502592" y="6502592"/>
                </a:lnTo>
                <a:lnTo>
                  <a:pt x="0" y="65025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152456" y="8837050"/>
            <a:ext cx="3088970" cy="3088970"/>
          </a:xfrm>
          <a:custGeom>
            <a:avLst/>
            <a:gdLst/>
            <a:ahLst/>
            <a:cxnLst/>
            <a:rect l="l" t="t" r="r" b="b"/>
            <a:pathLst>
              <a:path w="3088970" h="3088970">
                <a:moveTo>
                  <a:pt x="0" y="0"/>
                </a:moveTo>
                <a:lnTo>
                  <a:pt x="3088970" y="0"/>
                </a:lnTo>
                <a:lnTo>
                  <a:pt x="3088970" y="3088970"/>
                </a:lnTo>
                <a:lnTo>
                  <a:pt x="0" y="30889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2158487" y="971550"/>
            <a:ext cx="5090895" cy="1752600"/>
          </a:xfrm>
          <a:prstGeom prst="rect">
            <a:avLst/>
          </a:prstGeom>
        </p:spPr>
        <p:txBody>
          <a:bodyPr lIns="0" tIns="0" rIns="0" bIns="0" rtlCol="0" anchor="t">
            <a:spAutoFit/>
          </a:bodyPr>
          <a:lstStyle/>
          <a:p>
            <a:pPr>
              <a:lnSpc>
                <a:spcPts val="6720"/>
              </a:lnSpc>
            </a:pPr>
            <a:r>
              <a:rPr lang="en-US" sz="5600">
                <a:solidFill>
                  <a:srgbClr val="171616"/>
                </a:solidFill>
                <a:latin typeface="Poppins Bold"/>
              </a:rPr>
              <a:t>Importance of Monitoring</a:t>
            </a:r>
          </a:p>
        </p:txBody>
      </p:sp>
      <p:sp>
        <p:nvSpPr>
          <p:cNvPr id="8" name="Freeform 8"/>
          <p:cNvSpPr/>
          <p:nvPr/>
        </p:nvSpPr>
        <p:spPr>
          <a:xfrm>
            <a:off x="1028700" y="323446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028700" y="544022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TextBox 10"/>
          <p:cNvSpPr txBox="1"/>
          <p:nvPr/>
        </p:nvSpPr>
        <p:spPr>
          <a:xfrm>
            <a:off x="1936514" y="5392595"/>
            <a:ext cx="13088881" cy="1876828"/>
          </a:xfrm>
          <a:prstGeom prst="rect">
            <a:avLst/>
          </a:prstGeom>
        </p:spPr>
        <p:txBody>
          <a:bodyPr lIns="0" tIns="0" rIns="0" bIns="0" rtlCol="0" anchor="t">
            <a:spAutoFit/>
          </a:bodyPr>
          <a:lstStyle/>
          <a:p>
            <a:pPr>
              <a:lnSpc>
                <a:spcPts val="3850"/>
              </a:lnSpc>
              <a:spcBef>
                <a:spcPct val="0"/>
              </a:spcBef>
            </a:pPr>
            <a:r>
              <a:rPr lang="en-US" sz="2750">
                <a:solidFill>
                  <a:srgbClr val="171616"/>
                </a:solidFill>
                <a:latin typeface="Open Sans"/>
              </a:rPr>
              <a:t>IBM Cloud Virtual Servers offer a range of monitoring tools that can help you keep tabs on your disaster recovery plan. From automated alerts to real-time performance metrics, these tools can help you identify and address any issues before they become a problem.</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111" b="-9111"/>
            </a:stretch>
          </a:blipFill>
        </p:spPr>
      </p:sp>
      <p:sp>
        <p:nvSpPr>
          <p:cNvPr id="3" name="Freeform 3"/>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923308" y="-1307292"/>
            <a:ext cx="4671984" cy="4671984"/>
          </a:xfrm>
          <a:custGeom>
            <a:avLst/>
            <a:gdLst/>
            <a:ahLst/>
            <a:cxnLst/>
            <a:rect l="l" t="t" r="r" b="b"/>
            <a:pathLst>
              <a:path w="4671984" h="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2526091" y="3751666"/>
            <a:ext cx="13235817" cy="2067224"/>
          </a:xfrm>
          <a:prstGeom prst="rect">
            <a:avLst/>
          </a:prstGeom>
        </p:spPr>
        <p:txBody>
          <a:bodyPr lIns="0" tIns="0" rIns="0" bIns="0" rtlCol="0" anchor="t">
            <a:spAutoFit/>
          </a:bodyPr>
          <a:lstStyle/>
          <a:p>
            <a:pPr algn="ctr">
              <a:lnSpc>
                <a:spcPts val="15976"/>
              </a:lnSpc>
              <a:spcBef>
                <a:spcPct val="0"/>
              </a:spcBef>
            </a:pPr>
            <a:r>
              <a:rPr lang="en-US" sz="11411">
                <a:solidFill>
                  <a:srgbClr val="FFFFFF"/>
                </a:solidFill>
                <a:latin typeface="Poppins Ultra-Bold"/>
              </a:rPr>
              <a:t>Thank You</a:t>
            </a:r>
          </a:p>
        </p:txBody>
      </p:sp>
      <p:sp>
        <p:nvSpPr>
          <p:cNvPr id="6" name="TextBox 6"/>
          <p:cNvSpPr txBox="1"/>
          <p:nvPr/>
        </p:nvSpPr>
        <p:spPr>
          <a:xfrm>
            <a:off x="4735488" y="5912111"/>
            <a:ext cx="8817024" cy="289848"/>
          </a:xfrm>
          <a:prstGeom prst="rect">
            <a:avLst/>
          </a:prstGeom>
        </p:spPr>
        <p:txBody>
          <a:bodyPr lIns="0" tIns="0" rIns="0" bIns="0" rtlCol="0" anchor="t">
            <a:spAutoFit/>
          </a:bodyPr>
          <a:lstStyle/>
          <a:p>
            <a:pPr algn="ctr">
              <a:lnSpc>
                <a:spcPts val="2466"/>
              </a:lnSpc>
              <a:spcBef>
                <a:spcPct val="0"/>
              </a:spcBef>
            </a:pPr>
            <a:r>
              <a:rPr lang="en-US" sz="1761" spc="1076">
                <a:solidFill>
                  <a:srgbClr val="F66E1A"/>
                </a:solidFill>
                <a:latin typeface="Open Sans"/>
              </a:rPr>
              <a:t>SLIDE PRESENTATIONS DESIGN</a:t>
            </a:r>
          </a:p>
        </p:txBody>
      </p:sp>
      <p:sp>
        <p:nvSpPr>
          <p:cNvPr id="7" name="Freeform 7"/>
          <p:cNvSpPr/>
          <p:nvPr/>
        </p:nvSpPr>
        <p:spPr>
          <a:xfrm>
            <a:off x="-1307292" y="6922308"/>
            <a:ext cx="4671984" cy="4671984"/>
          </a:xfrm>
          <a:custGeom>
            <a:avLst/>
            <a:gdLst/>
            <a:ahLst/>
            <a:cxnLst/>
            <a:rect l="l" t="t" r="r" b="b"/>
            <a:pathLst>
              <a:path w="4671984" h="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a:off x="12856594" y="1028700"/>
            <a:ext cx="1391836" cy="1391836"/>
          </a:xfrm>
          <a:custGeom>
            <a:avLst/>
            <a:gdLst/>
            <a:ahLst/>
            <a:cxnLst/>
            <a:rect l="l" t="t" r="r" b="b"/>
            <a:pathLst>
              <a:path w="1391836" h="1391836">
                <a:moveTo>
                  <a:pt x="0" y="0"/>
                </a:moveTo>
                <a:lnTo>
                  <a:pt x="1391836" y="0"/>
                </a:lnTo>
                <a:lnTo>
                  <a:pt x="1391836" y="1391836"/>
                </a:lnTo>
                <a:lnTo>
                  <a:pt x="0" y="139183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Freeform 9"/>
          <p:cNvSpPr/>
          <p:nvPr/>
        </p:nvSpPr>
        <p:spPr>
          <a:xfrm>
            <a:off x="15465163" y="3776299"/>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Freeform 10"/>
          <p:cNvSpPr/>
          <p:nvPr/>
        </p:nvSpPr>
        <p:spPr>
          <a:xfrm>
            <a:off x="4039570" y="7866464"/>
            <a:ext cx="1391836" cy="1391836"/>
          </a:xfrm>
          <a:custGeom>
            <a:avLst/>
            <a:gdLst/>
            <a:ahLst/>
            <a:cxnLst/>
            <a:rect l="l" t="t" r="r" b="b"/>
            <a:pathLst>
              <a:path w="1391836" h="1391836">
                <a:moveTo>
                  <a:pt x="0" y="0"/>
                </a:moveTo>
                <a:lnTo>
                  <a:pt x="1391836" y="0"/>
                </a:lnTo>
                <a:lnTo>
                  <a:pt x="1391836" y="1391836"/>
                </a:lnTo>
                <a:lnTo>
                  <a:pt x="0" y="139183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a:off x="2229345" y="5917209"/>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Disaster Recovery with IBM Cloud Virtual Servers</dc:title>
  <cp:lastModifiedBy>ishwaryainba@gmail.com</cp:lastModifiedBy>
  <cp:revision>3</cp:revision>
  <dcterms:created xsi:type="dcterms:W3CDTF">2006-08-16T00:00:00Z</dcterms:created>
  <dcterms:modified xsi:type="dcterms:W3CDTF">2023-10-11T09:20:23Z</dcterms:modified>
  <dc:identifier>DAFw7i_cCJo</dc:identifier>
</cp:coreProperties>
</file>

<file path=docProps/thumbnail.jpeg>
</file>